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7" r:id="rId2"/>
    <p:sldId id="286" r:id="rId3"/>
    <p:sldId id="283" r:id="rId4"/>
    <p:sldId id="287" r:id="rId5"/>
    <p:sldId id="258" r:id="rId6"/>
    <p:sldId id="259" r:id="rId7"/>
    <p:sldId id="275" r:id="rId8"/>
    <p:sldId id="260" r:id="rId9"/>
    <p:sldId id="288" r:id="rId10"/>
    <p:sldId id="261" r:id="rId11"/>
    <p:sldId id="274" r:id="rId12"/>
    <p:sldId id="262" r:id="rId13"/>
    <p:sldId id="263" r:id="rId14"/>
    <p:sldId id="264" r:id="rId15"/>
    <p:sldId id="276" r:id="rId16"/>
    <p:sldId id="268" r:id="rId17"/>
    <p:sldId id="265" r:id="rId18"/>
    <p:sldId id="266" r:id="rId19"/>
    <p:sldId id="280" r:id="rId20"/>
    <p:sldId id="279" r:id="rId21"/>
    <p:sldId id="282" r:id="rId22"/>
    <p:sldId id="267" r:id="rId23"/>
    <p:sldId id="269" r:id="rId24"/>
    <p:sldId id="272" r:id="rId25"/>
    <p:sldId id="294" r:id="rId26"/>
    <p:sldId id="29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5" autoAdjust="0"/>
    <p:restoredTop sz="94660"/>
  </p:normalViewPr>
  <p:slideViewPr>
    <p:cSldViewPr>
      <p:cViewPr varScale="1">
        <p:scale>
          <a:sx n="68" d="100"/>
          <a:sy n="68" d="100"/>
        </p:scale>
        <p:origin x="-5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7edcc87586a83264e7df16fe60e21af032bce9d99e3646c1e9bc104fd177d4b::" providerId="AD" clId="Web-{FB741232-E905-0A24-3628-9B855BDD64BC}"/>
    <pc:docChg chg="modSld">
      <pc:chgData name="Guest User" userId="S::urn:spo:anon#57edcc87586a83264e7df16fe60e21af032bce9d99e3646c1e9bc104fd177d4b::" providerId="AD" clId="Web-{FB741232-E905-0A24-3628-9B855BDD64BC}" dt="2019-05-03T17:26:32.771" v="0" actId="1076"/>
      <pc:docMkLst>
        <pc:docMk/>
      </pc:docMkLst>
      <pc:sldChg chg="modSp">
        <pc:chgData name="Guest User" userId="S::urn:spo:anon#57edcc87586a83264e7df16fe60e21af032bce9d99e3646c1e9bc104fd177d4b::" providerId="AD" clId="Web-{FB741232-E905-0A24-3628-9B855BDD64BC}" dt="2019-05-03T17:26:32.771" v="0" actId="1076"/>
        <pc:sldMkLst>
          <pc:docMk/>
          <pc:sldMk cId="0" sldId="257"/>
        </pc:sldMkLst>
        <pc:picChg chg="mod">
          <ac:chgData name="Guest User" userId="S::urn:spo:anon#57edcc87586a83264e7df16fe60e21af032bce9d99e3646c1e9bc104fd177d4b::" providerId="AD" clId="Web-{FB741232-E905-0A24-3628-9B855BDD64BC}" dt="2019-05-03T17:26:32.771" v="0" actId="1076"/>
          <ac:picMkLst>
            <pc:docMk/>
            <pc:sldMk cId="0" sldId="257"/>
            <ac:picMk id="29698" creationId="{00000000-0000-0000-0000-000000000000}"/>
          </ac:picMkLst>
        </pc:picChg>
      </pc:sldChg>
    </pc:docChg>
  </pc:docChgLst>
  <pc:docChgLst>
    <pc:chgData name="Guest User" userId="S::urn:spo:anon#57edcc87586a83264e7df16fe60e21af032bce9d99e3646c1e9bc104fd177d4b::" providerId="AD" clId="Web-{FD64F863-FA38-C535-F66C-C2191809DCC0}"/>
    <pc:docChg chg="modSld">
      <pc:chgData name="Guest User" userId="S::urn:spo:anon#57edcc87586a83264e7df16fe60e21af032bce9d99e3646c1e9bc104fd177d4b::" providerId="AD" clId="Web-{FD64F863-FA38-C535-F66C-C2191809DCC0}" dt="2019-04-12T09:27:15.192" v="0" actId="1076"/>
      <pc:docMkLst>
        <pc:docMk/>
      </pc:docMkLst>
      <pc:sldChg chg="modSp">
        <pc:chgData name="Guest User" userId="S::urn:spo:anon#57edcc87586a83264e7df16fe60e21af032bce9d99e3646c1e9bc104fd177d4b::" providerId="AD" clId="Web-{FD64F863-FA38-C535-F66C-C2191809DCC0}" dt="2019-04-12T09:27:15.192" v="0" actId="1076"/>
        <pc:sldMkLst>
          <pc:docMk/>
          <pc:sldMk cId="0" sldId="257"/>
        </pc:sldMkLst>
        <pc:picChg chg="mod">
          <ac:chgData name="Guest User" userId="S::urn:spo:anon#57edcc87586a83264e7df16fe60e21af032bce9d99e3646c1e9bc104fd177d4b::" providerId="AD" clId="Web-{FD64F863-FA38-C535-F66C-C2191809DCC0}" dt="2019-04-12T09:27:15.192" v="0" actId="1076"/>
          <ac:picMkLst>
            <pc:docMk/>
            <pc:sldMk cId="0" sldId="257"/>
            <ac:picMk id="296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9E3A-A415-498B-A8B4-4F275F336DF7}" type="datetimeFigureOut">
              <a:rPr lang="en-US" smtClean="0"/>
              <a:pPr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C528-5D67-4765-9B26-48F181E512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D722-465D-4CC8-9C48-090A27CCAADD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C813-1777-46AC-A895-2DD00D1238E1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2388-23D6-4726-A106-2C46E1DE3735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A7E9-A906-495D-9F5A-428FF65B2523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4FD1-DEE4-4B55-9982-BA667D64FD65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052-0E63-451E-A044-99D9D4709B35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08FA-B467-41CD-9146-3B62FDF27093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38E01-EAAB-4299-93F1-C0F52DFA15C8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46C8-C0DC-40D4-A1E4-66795DA93387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6CAD7-C8DA-4CDE-AAF3-968B71A8F789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FEED1-3405-4564-8E1B-3DB31BAAFF8A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622A5-8266-4C84-95C7-4F605835A399}" type="datetime1">
              <a:rPr lang="en-US" smtClean="0"/>
              <a:pPr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5C6B9-CA3A-4D92-BE1F-365602B2D1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 im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457200"/>
            <a:ext cx="6795655" cy="320040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870" y="4036134"/>
            <a:ext cx="17621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acids in solution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4641" t="21875" r="68900" b="31250"/>
          <a:stretch>
            <a:fillRect/>
          </a:stretch>
        </p:blipFill>
        <p:spPr bwMode="auto">
          <a:xfrm>
            <a:off x="304800" y="1261188"/>
            <a:ext cx="2971800" cy="4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5227" t="35417" r="26794" b="6250"/>
          <a:stretch>
            <a:fillRect/>
          </a:stretch>
        </p:blipFill>
        <p:spPr bwMode="auto">
          <a:xfrm>
            <a:off x="410936" y="1447800"/>
            <a:ext cx="835206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13470" t="11458" r="61347" b="47917"/>
          <a:stretch>
            <a:fillRect/>
          </a:stretch>
        </p:blipFill>
        <p:spPr bwMode="auto">
          <a:xfrm>
            <a:off x="463062" y="838200"/>
            <a:ext cx="40327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13470" t="51041" r="61347" b="6250"/>
          <a:stretch>
            <a:fillRect/>
          </a:stretch>
        </p:blipFill>
        <p:spPr bwMode="auto">
          <a:xfrm>
            <a:off x="4926980" y="762000"/>
            <a:ext cx="38360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2402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 </a:t>
            </a:r>
            <a:r>
              <a:rPr lang="en-US" b="1" dirty="0" err="1"/>
              <a:t>denaturation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 cstate="print"/>
          <a:srcRect l="4167" t="14444" r="4167" b="21852"/>
          <a:stretch>
            <a:fillRect/>
          </a:stretch>
        </p:blipFill>
        <p:spPr>
          <a:xfrm>
            <a:off x="381000" y="1752600"/>
            <a:ext cx="838200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packaging into the nucleus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-replication_med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43000"/>
            <a:ext cx="7620000" cy="3409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 Replication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NA_to_protein_or_ncRNA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903" y="990600"/>
            <a:ext cx="7989297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dogma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641" t="10417" r="29722" b="6250"/>
          <a:stretch>
            <a:fillRect/>
          </a:stretch>
        </p:blipFill>
        <p:spPr bwMode="auto">
          <a:xfrm>
            <a:off x="990600" y="685800"/>
            <a:ext cx="7239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RNA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cess_of_transcription_(1308084673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976" y="228600"/>
            <a:ext cx="7505149" cy="5303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Transcription: process of RNA synthesis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50104" b="11691"/>
          <a:stretch>
            <a:fillRect/>
          </a:stretch>
        </p:blipFill>
        <p:spPr bwMode="auto">
          <a:xfrm>
            <a:off x="228600" y="5105400"/>
            <a:ext cx="84582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026" y="647700"/>
            <a:ext cx="5480374" cy="46101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38021" r="27380" b="51042"/>
          <a:stretch>
            <a:fillRect/>
          </a:stretch>
        </p:blipFill>
        <p:spPr bwMode="auto">
          <a:xfrm>
            <a:off x="1219200" y="5257800"/>
            <a:ext cx="627017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R761782-7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25" y="800100"/>
            <a:ext cx="714375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429000"/>
            <a:ext cx="635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1640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Machinery for Translation: Ribosome</a:t>
            </a:r>
          </a:p>
        </p:txBody>
      </p:sp>
      <p:pic>
        <p:nvPicPr>
          <p:cNvPr id="4" name="Picture 3" descr="riboso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650" y="762000"/>
            <a:ext cx="4476750" cy="25625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iffith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371599"/>
            <a:ext cx="1828799" cy="2743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1000" y="175260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Frederick Griffith</a:t>
            </a:r>
            <a:r>
              <a:rPr lang="en-US" dirty="0"/>
              <a:t> (1879–1941) was a British bacteriologist.</a:t>
            </a:r>
          </a:p>
          <a:p>
            <a:endParaRPr lang="en-US" dirty="0"/>
          </a:p>
          <a:p>
            <a:r>
              <a:rPr lang="en-US" dirty="0"/>
              <a:t>1928- studies on pneumonia by infection in mice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it all started?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NA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719137"/>
            <a:ext cx="8782050" cy="54197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pes of R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30532"/>
            <a:ext cx="9144000" cy="527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Types of RNA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4061327" cy="236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164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regulation in action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22917" r="34407" b="8333"/>
          <a:stretch>
            <a:fillRect/>
          </a:stretch>
        </p:blipFill>
        <p:spPr bwMode="auto">
          <a:xfrm>
            <a:off x="5486400" y="914400"/>
            <a:ext cx="3048000" cy="55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slide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5730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6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regulation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17708" r="33821" b="10417"/>
          <a:stretch>
            <a:fillRect/>
          </a:stretch>
        </p:blipFill>
        <p:spPr bwMode="auto">
          <a:xfrm>
            <a:off x="1066800" y="914400"/>
            <a:ext cx="5943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3926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 function during development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4641" t="33333" r="71303" b="14583"/>
          <a:stretch>
            <a:fillRect/>
          </a:stretch>
        </p:blipFill>
        <p:spPr bwMode="auto">
          <a:xfrm>
            <a:off x="7162800" y="2514600"/>
            <a:ext cx="1828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4641" t="15625" r="69546" b="66667"/>
          <a:stretch>
            <a:fillRect/>
          </a:stretch>
        </p:blipFill>
        <p:spPr bwMode="auto">
          <a:xfrm>
            <a:off x="7086600" y="1143000"/>
            <a:ext cx="2057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609600"/>
            <a:ext cx="655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r>
              <a:rPr lang="en-US" dirty="0"/>
              <a:t>1.  Nelson And Cox, </a:t>
            </a:r>
            <a:r>
              <a:rPr lang="en-US" dirty="0" err="1"/>
              <a:t>Lehninger</a:t>
            </a:r>
            <a:r>
              <a:rPr lang="en-US" dirty="0"/>
              <a:t> Principles of Biochemistry, 6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/>
            <a:r>
              <a:rPr lang="en-US" dirty="0"/>
              <a:t>2. Bioinformatics: Joel Keizer </a:t>
            </a:r>
          </a:p>
          <a:p>
            <a:pPr marL="342900" indent="-342900"/>
            <a:r>
              <a:rPr lang="en-US" dirty="0"/>
              <a:t>3. Images: Search engine Google.</a:t>
            </a:r>
          </a:p>
          <a:p>
            <a:pPr marL="342900" indent="-342900"/>
            <a:r>
              <a:rPr lang="en-US" dirty="0"/>
              <a:t>4. Harper’s Biochemistry 26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342900" indent="-342900"/>
            <a:r>
              <a:rPr lang="en-US" dirty="0"/>
              <a:t>5. Genes- VIII, </a:t>
            </a:r>
            <a:r>
              <a:rPr lang="en-US" dirty="0" err="1"/>
              <a:t>Lewin</a:t>
            </a:r>
            <a:endParaRPr lang="en-US" dirty="0"/>
          </a:p>
          <a:p>
            <a:pPr marL="342900" indent="-342900"/>
            <a:r>
              <a:rPr lang="en-US" dirty="0"/>
              <a:t>6. Developmental Biology by Gilbert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marL="342900" indent="-342900">
              <a:buAutoNum type="arabicPeriod" startAt="5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99" t="43750" r="60761" b="23958"/>
          <a:stretch>
            <a:fillRect/>
          </a:stretch>
        </p:blipFill>
        <p:spPr bwMode="auto">
          <a:xfrm>
            <a:off x="304800" y="3962400"/>
            <a:ext cx="350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148" t="11458" r="32430" b="12500"/>
          <a:stretch>
            <a:fillRect/>
          </a:stretch>
        </p:blipFill>
        <p:spPr bwMode="auto">
          <a:xfrm>
            <a:off x="3124200" y="228600"/>
            <a:ext cx="5486400" cy="364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34288"/>
            <a:ext cx="7315200" cy="544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Griffith’s Experiment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856" y="1295400"/>
            <a:ext cx="364134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Structure of DNA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77306" t="26650" r="3367" b="32292"/>
          <a:stretch>
            <a:fillRect/>
          </a:stretch>
        </p:blipFill>
        <p:spPr bwMode="auto">
          <a:xfrm>
            <a:off x="5181600" y="1447800"/>
            <a:ext cx="2743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496466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Jonn</a:t>
            </a:r>
            <a:r>
              <a:rPr lang="en-US" sz="1400" b="1" dirty="0"/>
              <a:t> Watson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1800" y="144482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Francis Crick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COEP_course work\SLS course\Unit 1 presentations\Part 1\images for lecture_ketaki\what-are-the-key-differences-between-dna-and-rna-2967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195733" cy="4610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Nuclei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danery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1676400"/>
            <a:ext cx="4572000" cy="3894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5416"/>
            <a:ext cx="9144000" cy="64671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4509" t="16667" r="26208" b="13542"/>
          <a:stretch>
            <a:fillRect/>
          </a:stretch>
        </p:blipFill>
        <p:spPr bwMode="auto">
          <a:xfrm>
            <a:off x="457200" y="1219200"/>
            <a:ext cx="3810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Sugar phosphate back bone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4510" t="10417" r="32064" b="11458"/>
          <a:stretch>
            <a:fillRect/>
          </a:stretch>
        </p:blipFill>
        <p:spPr bwMode="auto">
          <a:xfrm>
            <a:off x="5273040" y="457200"/>
            <a:ext cx="341376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470" t="21875" r="27379" b="16667"/>
          <a:stretch>
            <a:fillRect/>
          </a:stretch>
        </p:blipFill>
        <p:spPr bwMode="auto">
          <a:xfrm>
            <a:off x="685800" y="1143000"/>
            <a:ext cx="7696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DNA- Base pairing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862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Chargaff's rules</a:t>
            </a:r>
            <a:r>
              <a:rPr lang="en-US" dirty="0"/>
              <a:t> states that DNA from any cell of all organisms should have a 1:1 ratio (base Pair </a:t>
            </a:r>
            <a:r>
              <a:rPr lang="en-US" b="1" dirty="0"/>
              <a:t>Rule</a:t>
            </a:r>
            <a:r>
              <a:rPr lang="en-US" dirty="0"/>
              <a:t>) of </a:t>
            </a:r>
            <a:r>
              <a:rPr lang="en-US" dirty="0" err="1"/>
              <a:t>pyrimidine</a:t>
            </a:r>
            <a:r>
              <a:rPr lang="en-US" dirty="0"/>
              <a:t> and </a:t>
            </a:r>
            <a:r>
              <a:rPr lang="en-US" dirty="0" err="1"/>
              <a:t>purine</a:t>
            </a:r>
            <a:r>
              <a:rPr lang="en-US" dirty="0"/>
              <a:t> bases and, more specifically, that the amount of guanine is equal to cytosine and the amount of adenine is equal to thymine.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7868"/>
            <a:ext cx="914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DNA- Base pairing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686" y="762000"/>
            <a:ext cx="436508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rwinchargaff.jpg"/>
          <p:cNvPicPr>
            <a:picLocks noChangeAspect="1"/>
          </p:cNvPicPr>
          <p:nvPr/>
        </p:nvPicPr>
        <p:blipFill>
          <a:blip r:embed="rId3" cstate="print"/>
          <a:srcRect l="14049"/>
          <a:stretch>
            <a:fillRect/>
          </a:stretch>
        </p:blipFill>
        <p:spPr>
          <a:xfrm>
            <a:off x="4267200" y="838200"/>
            <a:ext cx="44958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5C6B9-CA3A-4D92-BE1F-365602B2D10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152</Words>
  <Application>Microsoft Office PowerPoint</Application>
  <PresentationFormat>On-screen Show (4:3)</PresentationFormat>
  <Paragraphs>65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80</cp:revision>
  <dcterms:created xsi:type="dcterms:W3CDTF">2018-07-26T07:00:51Z</dcterms:created>
  <dcterms:modified xsi:type="dcterms:W3CDTF">2019-05-03T17:26:33Z</dcterms:modified>
</cp:coreProperties>
</file>